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56"/>
      <p:bold r:id="rId57"/>
      <p:italic r:id="rId58"/>
      <p:boldItalic r:id="rId59"/>
    </p:embeddedFont>
    <p:embeddedFont>
      <p:font typeface="Montserrat" panose="00000500000000000000" pitchFamily="50" charset="0"/>
      <p:regular r:id="rId60"/>
      <p:bold r:id="rId61"/>
      <p:italic r:id="rId62"/>
      <p:boldItalic r:id="rId63"/>
    </p:embeddedFont>
    <p:embeddedFont>
      <p:font typeface="Proxima Nova" panose="020B0604020202020204" charset="0"/>
      <p:regular r:id="rId64"/>
      <p:bold r:id="rId65"/>
      <p:italic r:id="rId66"/>
      <p:boldItalic r:id="rId67"/>
    </p:embeddedFont>
    <p:embeddedFont>
      <p:font typeface="Raleway" pitchFamily="2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gL6YuEdofMRmTANclaDcdbdgW2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90de29fe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c90de29fe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2558cca1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b2558cca1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ee88af0d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bee88af0d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ee88af0d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3bee88af0d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bee88af0d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bee88af0d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2558cca1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b2558cca1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c90de29fe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c90de29fe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90de29fe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c90de29fe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90de29fe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3c90de29fe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be56c3e93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3be56c3e93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90de29fe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c90de29fe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90de29fe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c90de29fe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c90de29fe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3c90de29fe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ee88af0d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3bee88af0d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c90de29fe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3c90de29fe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2558cca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3b2558cca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c90de29fe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c90de29fe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c8adb2d32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3c8adb2d32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b42d1ab7d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3b42d1ab7d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c90de29fee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c90de29fee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c4fe74f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bc4fe74f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8adb2d32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3c8adb2d32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c8adb2d32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3c8adb2d32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c90de29fe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3c90de29fe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bee88af0d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bee88af0d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c90de29fe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3c90de29fe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bf1359adc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3bf1359adc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f1359ad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3bf1359ad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bf1359ad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3bf1359ad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bf1359ad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3bf1359ad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c8adb2d32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3c8adb2d32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7ddd468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87ddd468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c8adb2d32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3c8adb2d32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c8adb2d32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3c8adb2d32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c8adb2d32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3c8adb2d32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c8adb2d32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3c8adb2d32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ee88af0d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3bee88af0d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bf1359adc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3bf1359adc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bf1359adc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3bf1359adc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bf1359adc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3bf1359adc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c8adb2d32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g3c8adb2d32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ab35a42d2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3ab35a42d2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f70a3ec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7f70a3ec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c8adb2d32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3c8adb2d32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bf1359adc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g3bf1359adc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c8adb2d32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3c8adb2d32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90de29fe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c90de29fe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c90de29fe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c90de29fe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90de29f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c90de29f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90de29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c90de29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All Systems Go!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9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3 Objectives 8-12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90de29fee_0_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#8: Accelerometer</a:t>
            </a:r>
            <a:endParaRPr/>
          </a:p>
        </p:txBody>
      </p:sp>
      <p:sp>
        <p:nvSpPr>
          <p:cNvPr id="124" name="Google Shape;124;g3c90de29fee_0_2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6171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wait!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read()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returns integers between -32767 and +32768 (which is 2¹⁵)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-32767 is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-2g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+32768 is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+2g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-1g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-16383 (Earth’s gravity pulling straight down)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some code to test the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Z = -16383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theory.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g3c90de29fee_0_25" title="acce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674" y="959275"/>
            <a:ext cx="2011174" cy="16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2558cca1a_0_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131" name="Google Shape;131;g3b2558cca1a_0_43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Start a new file called </a:t>
            </a:r>
            <a:r>
              <a:rPr lang="en" sz="2200" b="1" i="1">
                <a:latin typeface="Proxima Nova"/>
                <a:ea typeface="Proxima Nova"/>
                <a:cs typeface="Proxima Nova"/>
                <a:sym typeface="Proxima Nova"/>
              </a:rPr>
              <a:t>AccelTest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Import the botcore library.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Import sleep_ms (not sleep) from the time library.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g3b2558cca1a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b2558cca1a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575" y="2979654"/>
            <a:ext cx="5168750" cy="14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ee88af0d2_0_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139" name="Google Shape;139;g3bee88af0d2_0_32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while True loop to: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Print the 3-axis values to the console using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accel.dump_axes()</a:t>
            </a:r>
            <a:endParaRPr sz="22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Sleep for 200 ms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doing the code on your own.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g3bee88af0d2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ee88af0d2_0_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 Code</a:t>
            </a:r>
            <a:endParaRPr/>
          </a:p>
        </p:txBody>
      </p:sp>
      <p:pic>
        <p:nvPicPr>
          <p:cNvPr id="146" name="Google Shape;146;g3bee88af0d2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bee88af0d2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4050" y="1229450"/>
            <a:ext cx="4849200" cy="26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ee88af0d2_0_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153" name="Google Shape;153;g3bee88af0d2_0_39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Place CodeBot on a flat surface, like your desk.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the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Observe the accelerometer measurements.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Is it what you expected? How flat is your surface?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Place CodeBot in different positions and record the measurements in the mission log’s table.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4" name="Google Shape;154;g3bee88af0d2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2558cca1a_0_49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#9: Reach for the Stars</a:t>
            </a:r>
            <a:endParaRPr/>
          </a:p>
        </p:txBody>
      </p:sp>
      <p:sp>
        <p:nvSpPr>
          <p:cNvPr id="160" name="Google Shape;160;g3b2558cca1a_0_49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61857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One way to use the accelerometer is for navigation.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track your bot’s orientation very precisely.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this knowledge to create a balancing vehicle or a quadcopter drone.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start with something simple.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1" name="Google Shape;161;g3b2558cca1a_0_49" title="animated_compass.png"/>
          <p:cNvPicPr preferRelativeResize="0"/>
          <p:nvPr/>
        </p:nvPicPr>
        <p:blipFill rotWithShape="1">
          <a:blip r:embed="rId3">
            <a:alphaModFix/>
          </a:blip>
          <a:srcRect l="16512" t="9060" r="13488" b="8945"/>
          <a:stretch/>
        </p:blipFill>
        <p:spPr>
          <a:xfrm>
            <a:off x="6767275" y="1005325"/>
            <a:ext cx="1930300" cy="226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90de29fee_0_35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#9: Reach for the Stars</a:t>
            </a:r>
            <a:endParaRPr/>
          </a:p>
        </p:txBody>
      </p:sp>
      <p:sp>
        <p:nvSpPr>
          <p:cNvPr id="167" name="Google Shape;167;g3c90de29fee_0_35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1327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Rotate to face skyward!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challenge is to monitor CodeBot’s orientation.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measurements to control the motors to keep the nose pointed up at all time.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8" name="Google Shape;168;g3c90de29fee_0_35" title="BotTopAccelSk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125" y="1005327"/>
            <a:ext cx="2726226" cy="299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90de29fee_0_42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#9: Reach for the Stars</a:t>
            </a:r>
            <a:endParaRPr/>
          </a:p>
        </p:txBody>
      </p:sp>
      <p:sp>
        <p:nvSpPr>
          <p:cNvPr id="174" name="Google Shape;174;g3c90de29fee_0_42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7297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Take a look at the image, with the bot oriented vertically.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need to rotate the bot until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negative and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near zero.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value close to -16383 would be pointing straight up.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negative over a wide range.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5" name="Google Shape;175;g3c90de29fee_0_42" title="BotTopAccelSk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125" y="1005327"/>
            <a:ext cx="2726226" cy="299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90de29fee_0_48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#9: Reach for the Stars</a:t>
            </a:r>
            <a:endParaRPr/>
          </a:p>
        </p:txBody>
      </p:sp>
      <p:sp>
        <p:nvSpPr>
          <p:cNvPr id="181" name="Google Shape;181;g3c90de29fee_0_48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7297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Maybe you can use just 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X-axis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determine rotation direction?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negative, rotate counter-clockwise.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positive, rotate clockwise.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2" name="Google Shape;182;g3c90de29fee_0_48" title="BotTopAccelSk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125" y="1005327"/>
            <a:ext cx="2726226" cy="299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e56c3e937_0_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Activity</a:t>
            </a:r>
            <a:endParaRPr/>
          </a:p>
        </p:txBody>
      </p:sp>
      <p:sp>
        <p:nvSpPr>
          <p:cNvPr id="188" name="Google Shape;188;g3be56c3e937_0_64"/>
          <p:cNvSpPr txBox="1">
            <a:spLocks noGrp="1"/>
          </p:cNvSpPr>
          <p:nvPr>
            <p:ph type="body" idx="1"/>
          </p:nvPr>
        </p:nvSpPr>
        <p:spPr>
          <a:xfrm>
            <a:off x="311700" y="1000925"/>
            <a:ext cx="67671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Delete the code below the import statements.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constant for SPEED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with a slow speed!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9" name="Google Shape;189;g3be56c3e937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be56c3e937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102" y="3200375"/>
            <a:ext cx="4638450" cy="18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6205641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 your Mission 9 Lesson 3 log, answer the pre-mission warm-up question: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you know about gravity?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the three dimensions in our world?</a:t>
            </a:r>
            <a:endParaRPr sz="2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c90de29fee_0_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Activity</a:t>
            </a:r>
            <a:endParaRPr/>
          </a:p>
        </p:txBody>
      </p:sp>
      <p:sp>
        <p:nvSpPr>
          <p:cNvPr id="196" name="Google Shape;196;g3c90de29fee_0_55"/>
          <p:cNvSpPr txBox="1">
            <a:spLocks noGrp="1"/>
          </p:cNvSpPr>
          <p:nvPr>
            <p:ph type="body" idx="1"/>
          </p:nvPr>
        </p:nvSpPr>
        <p:spPr>
          <a:xfrm>
            <a:off x="311700" y="1000925"/>
            <a:ext cx="67671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program involves movement.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your safety feature from Mission 4.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7" name="Google Shape;197;g3c90de29fee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c90de29fee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25" y="2366575"/>
            <a:ext cx="5510925" cy="21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90de29fee_0_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Activity</a:t>
            </a:r>
            <a:endParaRPr/>
          </a:p>
        </p:txBody>
      </p:sp>
      <p:sp>
        <p:nvSpPr>
          <p:cNvPr id="204" name="Google Shape;204;g3c90de29fee_0_63"/>
          <p:cNvSpPr txBox="1">
            <a:spLocks noGrp="1"/>
          </p:cNvSpPr>
          <p:nvPr>
            <p:ph type="body" idx="1"/>
          </p:nvPr>
        </p:nvSpPr>
        <p:spPr>
          <a:xfrm>
            <a:off x="311700" y="1000925"/>
            <a:ext cx="70293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the main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Enable the motors.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the accelerometer. It returns three values!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5" name="Google Shape;205;g3c90de29fee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c90de29fee_0_63"/>
          <p:cNvPicPr preferRelativeResize="0"/>
          <p:nvPr/>
        </p:nvPicPr>
        <p:blipFill rotWithShape="1">
          <a:blip r:embed="rId4">
            <a:alphaModFix/>
          </a:blip>
          <a:srcRect t="9722"/>
          <a:stretch/>
        </p:blipFill>
        <p:spPr>
          <a:xfrm>
            <a:off x="725850" y="2798225"/>
            <a:ext cx="5163894" cy="19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90de29fee_0_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Activity</a:t>
            </a:r>
            <a:endParaRPr/>
          </a:p>
        </p:txBody>
      </p:sp>
      <p:sp>
        <p:nvSpPr>
          <p:cNvPr id="212" name="Google Shape;212;g3c90de29fee_0_71"/>
          <p:cNvSpPr txBox="1">
            <a:spLocks noGrp="1"/>
          </p:cNvSpPr>
          <p:nvPr>
            <p:ph type="body" idx="1"/>
          </p:nvPr>
        </p:nvSpPr>
        <p:spPr>
          <a:xfrm>
            <a:off x="311700" y="1000925"/>
            <a:ext cx="70293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X value to determine rotation.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3" name="Google Shape;213;g3c90de29fee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c90de29fee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075" y="1972675"/>
            <a:ext cx="4415125" cy="30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c90de29fee_0_71"/>
          <p:cNvSpPr/>
          <p:nvPr/>
        </p:nvSpPr>
        <p:spPr>
          <a:xfrm>
            <a:off x="1042025" y="3289975"/>
            <a:ext cx="4917300" cy="1779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bee88af0d2_0_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Activity</a:t>
            </a:r>
            <a:endParaRPr/>
          </a:p>
        </p:txBody>
      </p:sp>
      <p:sp>
        <p:nvSpPr>
          <p:cNvPr id="221" name="Google Shape;221;g3bee88af0d2_0_89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47814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Test the code on an inclined surface. You can use a large book, cardboard, or anything sturdy.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Prop one end up so the surface is at an incline.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2" name="Google Shape;222;g3bee88af0d2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8900" y="686613"/>
            <a:ext cx="3443405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c90de29fee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#9 Activity</a:t>
            </a:r>
            <a:endParaRPr/>
          </a:p>
        </p:txBody>
      </p:sp>
      <p:sp>
        <p:nvSpPr>
          <p:cNvPr id="228" name="Google Shape;228;g3c90de29fee_0_80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7246200" cy="3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the code with BATT power.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Place CodeBot on the inclined surface.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Press BTN-0 to run the main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What happens? Does the nose of the robot point toward the top of the surface?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Record the result in the mission log.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9" name="Google Shape;229;g3c90de29fee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b2558cca1a_0_74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#10: Upgrade!</a:t>
            </a:r>
            <a:endParaRPr/>
          </a:p>
        </p:txBody>
      </p:sp>
      <p:sp>
        <p:nvSpPr>
          <p:cNvPr id="235" name="Google Shape;235;g3b2558cca1a_0_74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6057600" cy="4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Okay, this code needs some work.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When you face a new coding challenge, often the best approach is </a:t>
            </a:r>
            <a:r>
              <a:rPr lang="en" sz="2200" b="1" i="1">
                <a:latin typeface="Proxima Nova"/>
                <a:ea typeface="Proxima Nova"/>
                <a:cs typeface="Proxima Nova"/>
                <a:sym typeface="Proxima Nova"/>
              </a:rPr>
              <a:t>“The simplest thing that could possibly work.”</a:t>
            </a:r>
            <a:endParaRPr sz="22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Many times you’ll find the simple solution works great.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And when it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doesn’t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you learn something!</a:t>
            </a:r>
            <a:endParaRPr sz="22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6" name="Google Shape;236;g3b2558cca1a_0_74" title="upgrade_progres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975" y="1005324"/>
            <a:ext cx="2565626" cy="256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90de29fee_0_88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#10: Upgrade!</a:t>
            </a:r>
            <a:endParaRPr/>
          </a:p>
        </p:txBody>
      </p:sp>
      <p:sp>
        <p:nvSpPr>
          <p:cNvPr id="242" name="Google Shape;242;g3c90de29fee_0_88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6162900" cy="4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case you’ve learned that CodeBot will continuously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overshoot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the top position.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It oscillates back and forth.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Not what you wanted!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So this simple solution needs improvement.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There are a lot of ways to code this. You can experiment on your own.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Here is one way to improve the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3" name="Google Shape;243;g3c90de29fee_0_88" title="upgrade_progres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650" y="1005325"/>
            <a:ext cx="2399950" cy="23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c8adb2d326_0_81"/>
          <p:cNvSpPr txBox="1">
            <a:spLocks noGrp="1"/>
          </p:cNvSpPr>
          <p:nvPr>
            <p:ph type="title"/>
          </p:nvPr>
        </p:nvSpPr>
        <p:spPr>
          <a:xfrm>
            <a:off x="311700" y="35849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#10: Face Skyward Algorithm</a:t>
            </a:r>
            <a:endParaRPr/>
          </a:p>
        </p:txBody>
      </p:sp>
      <p:sp>
        <p:nvSpPr>
          <p:cNvPr id="249" name="Google Shape;249;g3c8adb2d326_0_81"/>
          <p:cNvSpPr txBox="1">
            <a:spLocks noGrp="1"/>
          </p:cNvSpPr>
          <p:nvPr>
            <p:ph type="body" idx="1"/>
          </p:nvPr>
        </p:nvSpPr>
        <p:spPr>
          <a:xfrm>
            <a:off x="311700" y="842975"/>
            <a:ext cx="7064400" cy="4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the diagram to think about how the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Y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values vary when CodeBot rotates on an incline.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Review the data from the table for Obj. 8.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Y-axis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is around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7000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when it is sitting on </a:t>
            </a:r>
            <a:br>
              <a:rPr lang="en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your desk, nose pointed slightly down.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We will use this value as </a:t>
            </a:r>
            <a:r>
              <a:rPr lang="en" sz="2200" b="1" i="1">
                <a:latin typeface="Proxima Nova"/>
                <a:ea typeface="Proxima Nova"/>
                <a:cs typeface="Proxima Nova"/>
                <a:sym typeface="Proxima Nova"/>
              </a:rPr>
              <a:t>“level”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range of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abs(x) &lt; 4000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is an approximate zone where you want to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slow down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rotation.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Remember: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abs()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means absolute value. With </a:t>
            </a:r>
            <a:br>
              <a:rPr lang="en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abs(x) &lt; 4000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, x will be between -3999 and +3999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0" name="Google Shape;250;g3c8adb2d326_0_81" title="Nose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392" y="940340"/>
            <a:ext cx="1989901" cy="230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b42d1ab7d6_0_48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#10 Activity</a:t>
            </a:r>
            <a:endParaRPr/>
          </a:p>
        </p:txBody>
      </p:sp>
      <p:sp>
        <p:nvSpPr>
          <p:cNvPr id="256" name="Google Shape;256;g3b42d1ab7d6_0_48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818400" cy="4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Increase the SPEED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7" name="Google Shape;257;g3b42d1ab7d6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7725" y="513250"/>
            <a:ext cx="1404575" cy="25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b42d1ab7d6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280" y="1822655"/>
            <a:ext cx="3818725" cy="13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c90de29fee_0_171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#10 Activity</a:t>
            </a:r>
            <a:endParaRPr/>
          </a:p>
        </p:txBody>
      </p:sp>
      <p:sp>
        <p:nvSpPr>
          <p:cNvPr id="264" name="Google Shape;264;g3c90de29fee_0_171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818400" cy="4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Modify the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statement in the main program to include a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slow down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proportional to the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value near the top.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It will calculate a rotation speed (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rot_spd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) for controlling the motors.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the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rot_spd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variable for the speed instead of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SPEED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5" name="Google Shape;265;g3c90de29fee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7725" y="513250"/>
            <a:ext cx="1404575" cy="25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c4fe74f7f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9: All Systems Go!</a:t>
            </a:r>
            <a:endParaRPr/>
          </a:p>
        </p:txBody>
      </p:sp>
      <p:sp>
        <p:nvSpPr>
          <p:cNvPr id="75" name="Google Shape;75;g3bc4fe74f7f_0_1"/>
          <p:cNvSpPr txBox="1">
            <a:spLocks noGrp="1"/>
          </p:cNvSpPr>
          <p:nvPr>
            <p:ph type="body" idx="1"/>
          </p:nvPr>
        </p:nvSpPr>
        <p:spPr>
          <a:xfrm>
            <a:off x="311700" y="754662"/>
            <a:ext cx="5464500" cy="3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 this mission you’ll get to know CodeBot’s internal system sensors.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Your ‘bot can measure its own battery voltage and CPU temperature.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And it can sense its orientation as well as impacts and vibration with the accelerometer.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Ah yes, CodeBot is </a:t>
            </a:r>
            <a:r>
              <a:rPr lang="en" i="1" dirty="0">
                <a:latin typeface="Proxima Nova"/>
                <a:ea typeface="Proxima Nova"/>
                <a:cs typeface="Proxima Nova"/>
                <a:sym typeface="Proxima Nova"/>
              </a:rPr>
              <a:t>self-aware!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g3bc4fe74f7f_0_1" title="AllSystems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7825" y="1068422"/>
            <a:ext cx="3364475" cy="15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c8adb2d326_0_87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#10 Activity Code</a:t>
            </a:r>
            <a:endParaRPr/>
          </a:p>
        </p:txBody>
      </p:sp>
      <p:pic>
        <p:nvPicPr>
          <p:cNvPr id="271" name="Google Shape;271;g3c8adb2d326_0_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7725" y="513250"/>
            <a:ext cx="1404575" cy="25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c8adb2d326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5875" y="921175"/>
            <a:ext cx="4671325" cy="40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c8adb2d326_0_87"/>
          <p:cNvSpPr/>
          <p:nvPr/>
        </p:nvSpPr>
        <p:spPr>
          <a:xfrm>
            <a:off x="936650" y="2189400"/>
            <a:ext cx="5362200" cy="2868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c8adb2d326_0_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#10 Activity</a:t>
            </a:r>
            <a:endParaRPr/>
          </a:p>
        </p:txBody>
      </p:sp>
      <p:sp>
        <p:nvSpPr>
          <p:cNvPr id="279" name="Google Shape;279;g3c8adb2d326_0_137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6372300" cy="4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the code with BATT power.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Place CodeBot on the inclined surface.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Press BTN-0 to run the main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What happens? Does the nose of the robot point towards the top of the surface?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Tilt the surface in many directions.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Record the result in the mission log.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0" name="Google Shape;280;g3c8adb2d326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c90de29fee_0_10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quiz</a:t>
            </a:r>
            <a:endParaRPr/>
          </a:p>
        </p:txBody>
      </p:sp>
      <p:sp>
        <p:nvSpPr>
          <p:cNvPr id="286" name="Google Shape;286;g3c90de29fee_0_10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…. time for a quiz!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four quiz questions in CodeSpace.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287" name="Google Shape;287;g3c90de29fee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c90de29fee_0_103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 i="0" u="none" strike="noStrike" cap="non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g3c90de29fee_0_103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3c90de29fee_0_103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bee88af0d2_0_147"/>
          <p:cNvSpPr txBox="1">
            <a:spLocks noGrp="1"/>
          </p:cNvSpPr>
          <p:nvPr>
            <p:ph type="title"/>
          </p:nvPr>
        </p:nvSpPr>
        <p:spPr>
          <a:xfrm>
            <a:off x="311700" y="25424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#11 Guard Bot</a:t>
            </a:r>
            <a:endParaRPr/>
          </a:p>
        </p:txBody>
      </p:sp>
      <p:sp>
        <p:nvSpPr>
          <p:cNvPr id="296" name="Google Shape;296;g3bee88af0d2_0_147"/>
          <p:cNvSpPr txBox="1">
            <a:spLocks noGrp="1"/>
          </p:cNvSpPr>
          <p:nvPr>
            <p:ph type="body" idx="1"/>
          </p:nvPr>
        </p:nvSpPr>
        <p:spPr>
          <a:xfrm>
            <a:off x="311700" y="763125"/>
            <a:ext cx="5799900" cy="4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Powerful and sensitive!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Prepare to be amazed at the capabilities of the CodeBot accelerometer.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Ready to pounce at the slightest movement!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There are quite a few advanced capabilities built into the hardware of this device.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It can detect motion based on programmable thresholds for any of its 3-axes.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7" name="Google Shape;297;g3bee88af0d2_0_147" title="GuardCa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950" y="877642"/>
            <a:ext cx="2657400" cy="1770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c90de29fee_0_165"/>
          <p:cNvSpPr txBox="1">
            <a:spLocks noGrp="1"/>
          </p:cNvSpPr>
          <p:nvPr>
            <p:ph type="title"/>
          </p:nvPr>
        </p:nvSpPr>
        <p:spPr>
          <a:xfrm>
            <a:off x="480025" y="254250"/>
            <a:ext cx="835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#11 Guard Bot Algorithm</a:t>
            </a:r>
            <a:endParaRPr/>
          </a:p>
        </p:txBody>
      </p:sp>
      <p:sp>
        <p:nvSpPr>
          <p:cNvPr id="303" name="Google Shape;303;g3c90de29fee_0_165"/>
          <p:cNvSpPr txBox="1">
            <a:spLocks noGrp="1"/>
          </p:cNvSpPr>
          <p:nvPr>
            <p:ph type="body" idx="1"/>
          </p:nvPr>
        </p:nvSpPr>
        <p:spPr>
          <a:xfrm>
            <a:off x="480025" y="729246"/>
            <a:ext cx="7797600" cy="4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Your new challenge is to combine your </a:t>
            </a:r>
            <a:b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accelerometer knowledge with Python </a:t>
            </a:r>
            <a:b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code to create a sensitive motion detector.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Sample the accelerometer with accel.read().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Start an infinite loop.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Wait a small amount of time.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Sample the accelerometer again.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Compare the values from the previous read() to the current one.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there is a significant difference, sound the alarm!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4" name="Google Shape;304;g3c90de29fee_0_165" title="GuardCa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987" y="877650"/>
            <a:ext cx="2314361" cy="1542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bf1359adc4_0_13"/>
          <p:cNvSpPr txBox="1">
            <a:spLocks noGrp="1"/>
          </p:cNvSpPr>
          <p:nvPr>
            <p:ph type="title"/>
          </p:nvPr>
        </p:nvSpPr>
        <p:spPr>
          <a:xfrm>
            <a:off x="480025" y="254250"/>
            <a:ext cx="835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#11 Guard Bot Algorithm</a:t>
            </a:r>
            <a:endParaRPr/>
          </a:p>
        </p:txBody>
      </p:sp>
      <p:sp>
        <p:nvSpPr>
          <p:cNvPr id="310" name="Google Shape;310;g3bf1359adc4_0_13"/>
          <p:cNvSpPr txBox="1">
            <a:spLocks noGrp="1"/>
          </p:cNvSpPr>
          <p:nvPr>
            <p:ph type="body" idx="1"/>
          </p:nvPr>
        </p:nvSpPr>
        <p:spPr>
          <a:xfrm>
            <a:off x="480025" y="729246"/>
            <a:ext cx="7797600" cy="4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Take a look at each step.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Sample the accelerometer with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accel.read()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Start a while True loop.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rabi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Wait a small amount of time.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lphaL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a constant for the DELAY.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AutoNum type="alphaLcPeriod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This makes it easier to adjust the delay as needed.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1" name="Google Shape;311;g3bf1359adc4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504" y="3297154"/>
            <a:ext cx="4013525" cy="14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bf1359adc4_0_0"/>
          <p:cNvSpPr txBox="1">
            <a:spLocks noGrp="1"/>
          </p:cNvSpPr>
          <p:nvPr>
            <p:ph type="title"/>
          </p:nvPr>
        </p:nvSpPr>
        <p:spPr>
          <a:xfrm>
            <a:off x="480025" y="254250"/>
            <a:ext cx="835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#11 Guard Bot Algorithm</a:t>
            </a:r>
            <a:endParaRPr/>
          </a:p>
        </p:txBody>
      </p:sp>
      <p:sp>
        <p:nvSpPr>
          <p:cNvPr id="317" name="Google Shape;317;g3bf1359adc4_0_0"/>
          <p:cNvSpPr txBox="1">
            <a:spLocks noGrp="1"/>
          </p:cNvSpPr>
          <p:nvPr>
            <p:ph type="body" idx="1"/>
          </p:nvPr>
        </p:nvSpPr>
        <p:spPr>
          <a:xfrm>
            <a:off x="480025" y="729250"/>
            <a:ext cx="7853400" cy="4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4.  Sample the accelerometer again.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5.  Compare the current read() to the previous one.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One way to compare the current with the previous is to use two variables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13716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now = accel.read()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returns a tuple with three integers.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13716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before = now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assigns the same tuple to the variable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before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13716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now = accel.read()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returns a new tuple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13716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Compare the difference of the two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bf1359adc4_0_7"/>
          <p:cNvSpPr txBox="1">
            <a:spLocks noGrp="1"/>
          </p:cNvSpPr>
          <p:nvPr>
            <p:ph type="title"/>
          </p:nvPr>
        </p:nvSpPr>
        <p:spPr>
          <a:xfrm>
            <a:off x="480025" y="254250"/>
            <a:ext cx="835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#11 Guard Bot Algorithm</a:t>
            </a:r>
            <a:endParaRPr/>
          </a:p>
        </p:txBody>
      </p:sp>
      <p:sp>
        <p:nvSpPr>
          <p:cNvPr id="323" name="Google Shape;323;g3bf1359adc4_0_7"/>
          <p:cNvSpPr txBox="1">
            <a:spLocks noGrp="1"/>
          </p:cNvSpPr>
          <p:nvPr>
            <p:ph type="body" idx="1"/>
          </p:nvPr>
        </p:nvSpPr>
        <p:spPr>
          <a:xfrm>
            <a:off x="480025" y="729250"/>
            <a:ext cx="7853400" cy="4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4.  Sample the accelerometer again.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5.  Compare the current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read()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to the previous one.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reading is the first item in the tuple.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That means the index is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now[0]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before[0] </a:t>
            </a:r>
            <a:endParaRPr sz="22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Assign the variable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dx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the difference.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4" name="Google Shape;324;g3bf1359adc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075" y="3337033"/>
            <a:ext cx="4375450" cy="14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f1359adc4_0_21"/>
          <p:cNvSpPr txBox="1">
            <a:spLocks noGrp="1"/>
          </p:cNvSpPr>
          <p:nvPr>
            <p:ph type="title"/>
          </p:nvPr>
        </p:nvSpPr>
        <p:spPr>
          <a:xfrm>
            <a:off x="480025" y="254250"/>
            <a:ext cx="8352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#11 Guard Bot Algorithm</a:t>
            </a:r>
            <a:endParaRPr/>
          </a:p>
        </p:txBody>
      </p:sp>
      <p:sp>
        <p:nvSpPr>
          <p:cNvPr id="330" name="Google Shape;330;g3bf1359adc4_0_21"/>
          <p:cNvSpPr txBox="1">
            <a:spLocks noGrp="1"/>
          </p:cNvSpPr>
          <p:nvPr>
            <p:ph type="body" idx="1"/>
          </p:nvPr>
        </p:nvSpPr>
        <p:spPr>
          <a:xfrm>
            <a:off x="480025" y="729250"/>
            <a:ext cx="8352300" cy="4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6.  If there is a significant difference in </a:t>
            </a:r>
            <a:r>
              <a:rPr lang="en" sz="2200" b="1" dirty="0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, sound the alarm!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i="1" dirty="0">
                <a:latin typeface="Proxima Nova"/>
                <a:ea typeface="Proxima Nova"/>
                <a:cs typeface="Proxima Nova"/>
                <a:sym typeface="Proxima Nova"/>
              </a:rPr>
              <a:t>sensitivity</a:t>
            </a: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 is the amount of change in </a:t>
            </a:r>
            <a:r>
              <a:rPr lang="en" sz="2000" b="1" dirty="0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 that should trigger an alarm. This will be a constant.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When comparing the two readings, you want to know if the difference </a:t>
            </a:r>
            <a:r>
              <a:rPr lang="en" sz="2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dx</a:t>
            </a: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 is more than the sensitivity.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b="1" dirty="0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 can be positive or negative, so you need two comparisons: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 dx &lt; -SENS or dx &gt; SENS:</a:t>
            </a:r>
            <a:endParaRPr sz="20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You can simplify by using absolute value: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1" name="Google Shape;331;g3bf1359adc4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612" y="3796725"/>
            <a:ext cx="4143950" cy="9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c8adb2d326_0_97"/>
          <p:cNvSpPr txBox="1">
            <a:spLocks noGrp="1"/>
          </p:cNvSpPr>
          <p:nvPr>
            <p:ph type="title"/>
          </p:nvPr>
        </p:nvSpPr>
        <p:spPr>
          <a:xfrm>
            <a:off x="311700" y="25424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#11 Activity</a:t>
            </a:r>
            <a:endParaRPr/>
          </a:p>
        </p:txBody>
      </p:sp>
      <p:sp>
        <p:nvSpPr>
          <p:cNvPr id="337" name="Google Shape;337;g3c8adb2d326_0_97"/>
          <p:cNvSpPr txBox="1">
            <a:spLocks noGrp="1"/>
          </p:cNvSpPr>
          <p:nvPr>
            <p:ph type="body" idx="1"/>
          </p:nvPr>
        </p:nvSpPr>
        <p:spPr>
          <a:xfrm>
            <a:off x="311700" y="763125"/>
            <a:ext cx="6560700" cy="4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Start a new file called </a:t>
            </a:r>
            <a:r>
              <a:rPr lang="en" sz="2200" b="1" i="1">
                <a:latin typeface="Proxima Nova"/>
                <a:ea typeface="Proxima Nova"/>
                <a:cs typeface="Proxima Nova"/>
                <a:sym typeface="Proxima Nova"/>
              </a:rPr>
              <a:t>GuardBot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Import the libraries needed.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Define constants for SENS and DELAY.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8" name="Google Shape;338;g3c8adb2d326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725" y="513250"/>
            <a:ext cx="1517575" cy="2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c8adb2d326_0_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75" y="2571752"/>
            <a:ext cx="4582675" cy="2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ddd4682a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9: All Systems Go!</a:t>
            </a:r>
            <a:endParaRPr/>
          </a:p>
        </p:txBody>
      </p:sp>
      <p:sp>
        <p:nvSpPr>
          <p:cNvPr id="82" name="Google Shape;82;g387ddd4682a_0_8"/>
          <p:cNvSpPr txBox="1">
            <a:spLocks noGrp="1"/>
          </p:cNvSpPr>
          <p:nvPr>
            <p:ph type="body" idx="1"/>
          </p:nvPr>
        </p:nvSpPr>
        <p:spPr>
          <a:xfrm>
            <a:off x="311700" y="779567"/>
            <a:ext cx="53817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For this lesson, we will work on the last two goals: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Detect orientation with the CodeBot accelerometer and rotate toward the sky.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Make a motion alarm “guard robot.”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i="1" dirty="0">
                <a:latin typeface="Proxima Nova"/>
                <a:ea typeface="Proxima Nova"/>
                <a:cs typeface="Proxima Nova"/>
                <a:sym typeface="Proxima Nova"/>
              </a:rPr>
              <a:t>Robot, know thyself!</a:t>
            </a:r>
            <a:endParaRPr i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87ddd4682a_0_8" title="AllSystems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8300" y="1068425"/>
            <a:ext cx="3044000" cy="14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c8adb2d326_0_107"/>
          <p:cNvSpPr txBox="1">
            <a:spLocks noGrp="1"/>
          </p:cNvSpPr>
          <p:nvPr>
            <p:ph type="title"/>
          </p:nvPr>
        </p:nvSpPr>
        <p:spPr>
          <a:xfrm>
            <a:off x="311700" y="254250"/>
            <a:ext cx="650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33"/>
              <a:buFont typeface="Arial"/>
              <a:buNone/>
            </a:pPr>
            <a:r>
              <a:rPr lang="en"/>
              <a:t>Objective #11 Activity</a:t>
            </a:r>
            <a:endParaRPr/>
          </a:p>
        </p:txBody>
      </p:sp>
      <p:sp>
        <p:nvSpPr>
          <p:cNvPr id="345" name="Google Shape;345;g3c8adb2d326_0_107"/>
          <p:cNvSpPr txBox="1">
            <a:spLocks noGrp="1"/>
          </p:cNvSpPr>
          <p:nvPr>
            <p:ph type="body" idx="1"/>
          </p:nvPr>
        </p:nvSpPr>
        <p:spPr>
          <a:xfrm>
            <a:off x="311700" y="839800"/>
            <a:ext cx="34554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Define a function for the alarm.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spkr.pitch(), sleep_ms() and spkr.off().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 can make the alarm the way you want it. Here is an example: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6" name="Google Shape;346;g3c8adb2d326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725" y="513250"/>
            <a:ext cx="1517575" cy="2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3c8adb2d326_0_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6925" y="993150"/>
            <a:ext cx="3561750" cy="23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c8adb2d326_0_119"/>
          <p:cNvSpPr txBox="1">
            <a:spLocks noGrp="1"/>
          </p:cNvSpPr>
          <p:nvPr>
            <p:ph type="title"/>
          </p:nvPr>
        </p:nvSpPr>
        <p:spPr>
          <a:xfrm>
            <a:off x="311700" y="254250"/>
            <a:ext cx="6834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/>
              <a:t>Objective #11 Activity</a:t>
            </a:r>
            <a:endParaRPr/>
          </a:p>
        </p:txBody>
      </p:sp>
      <p:sp>
        <p:nvSpPr>
          <p:cNvPr id="353" name="Google Shape;353;g3c8adb2d326_0_119"/>
          <p:cNvSpPr txBox="1">
            <a:spLocks noGrp="1"/>
          </p:cNvSpPr>
          <p:nvPr>
            <p:ph type="body" idx="1"/>
          </p:nvPr>
        </p:nvSpPr>
        <p:spPr>
          <a:xfrm>
            <a:off x="311700" y="810525"/>
            <a:ext cx="2199900" cy="3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Write code for the main program by following the steps in the algorithm.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4" name="Google Shape;354;g3c8adb2d326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725" y="513250"/>
            <a:ext cx="1517575" cy="2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c8adb2d326_0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3300" y="938725"/>
            <a:ext cx="4203000" cy="2858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c8adb2d326_0_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#11 Activity</a:t>
            </a:r>
            <a:endParaRPr/>
          </a:p>
        </p:txBody>
      </p:sp>
      <p:sp>
        <p:nvSpPr>
          <p:cNvPr id="361" name="Google Shape;361;g3c8adb2d326_0_145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6372300" cy="3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Place CodeBot on a flat stable surface.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Run the code. You can open the console panel if you want to see the “Alarm!” printed.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Jiggle the ‘bot a little bit to set off the alarm.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Adjust the values for SENS and DELAY until you get the alarm just the way you want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2" name="Google Shape;362;g3c8adb2d326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c8adb2d326_0_151"/>
          <p:cNvSpPr txBox="1">
            <a:spLocks noGrp="1"/>
          </p:cNvSpPr>
          <p:nvPr>
            <p:ph type="title"/>
          </p:nvPr>
        </p:nvSpPr>
        <p:spPr>
          <a:xfrm>
            <a:off x="311700" y="25424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 Guard Bot 2: Guard Harder</a:t>
            </a:r>
            <a:endParaRPr/>
          </a:p>
        </p:txBody>
      </p:sp>
      <p:sp>
        <p:nvSpPr>
          <p:cNvPr id="368" name="Google Shape;368;g3c8adb2d326_0_151"/>
          <p:cNvSpPr txBox="1">
            <a:spLocks noGrp="1"/>
          </p:cNvSpPr>
          <p:nvPr>
            <p:ph type="body" idx="1"/>
          </p:nvPr>
        </p:nvSpPr>
        <p:spPr>
          <a:xfrm>
            <a:off x="311700" y="763125"/>
            <a:ext cx="6482700" cy="4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Detecting on all 3 axes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Your program is great at detecting movement on the X-axis.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What if someone were to carefully whisk you ‘bot away while keeping the wheels level?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alarm wouldn’t sound!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 can fix that gap by detecting movement on all 3 axes!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X, Y and Z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9" name="Google Shape;369;g3c8adb2d326_0_151" title="alarm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775" y="877650"/>
            <a:ext cx="2059050" cy="15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bee88af0d2_0_199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 Activity</a:t>
            </a:r>
            <a:endParaRPr/>
          </a:p>
        </p:txBody>
      </p:sp>
      <p:sp>
        <p:nvSpPr>
          <p:cNvPr id="375" name="Google Shape;375;g3bee88af0d2_0_199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4827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the find the difference between the Y-axis and Z-axis.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6" name="Google Shape;376;g3bee88af0d2_0_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3bee88af0d2_0_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00" y="2177804"/>
            <a:ext cx="4996950" cy="25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3bee88af0d2_0_199"/>
          <p:cNvSpPr/>
          <p:nvPr/>
        </p:nvSpPr>
        <p:spPr>
          <a:xfrm>
            <a:off x="641900" y="3984750"/>
            <a:ext cx="5126700" cy="825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bf1359adc4_0_35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 Activity</a:t>
            </a:r>
            <a:endParaRPr/>
          </a:p>
        </p:txBody>
      </p:sp>
      <p:sp>
        <p:nvSpPr>
          <p:cNvPr id="384" name="Google Shape;384;g3bf1359adc4_0_35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4827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if statement to check all three dimensions.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5" name="Google Shape;385;g3bf1359adc4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3bf1359adc4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13" y="2384988"/>
            <a:ext cx="7286625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3bf1359adc4_0_35"/>
          <p:cNvSpPr/>
          <p:nvPr/>
        </p:nvSpPr>
        <p:spPr>
          <a:xfrm>
            <a:off x="633575" y="3434550"/>
            <a:ext cx="7286700" cy="35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bf1359adc4_0_44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 Activity</a:t>
            </a:r>
            <a:endParaRPr/>
          </a:p>
        </p:txBody>
      </p:sp>
      <p:sp>
        <p:nvSpPr>
          <p:cNvPr id="393" name="Google Shape;393;g3bf1359adc4_0_44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4827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one more change.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print the changes in x, y and z when you sound the alarm.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4" name="Google Shape;394;g3bf1359adc4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3bf1359adc4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5775" y="2660079"/>
            <a:ext cx="5688625" cy="195147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3bf1359adc4_0_44"/>
          <p:cNvSpPr/>
          <p:nvPr/>
        </p:nvSpPr>
        <p:spPr>
          <a:xfrm>
            <a:off x="3434100" y="2806100"/>
            <a:ext cx="1759500" cy="35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3bf1359adc4_0_44"/>
          <p:cNvSpPr/>
          <p:nvPr/>
        </p:nvSpPr>
        <p:spPr>
          <a:xfrm>
            <a:off x="2519450" y="3200275"/>
            <a:ext cx="4166400" cy="35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bf1359adc4_0_54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 Activity</a:t>
            </a:r>
            <a:endParaRPr/>
          </a:p>
        </p:txBody>
      </p:sp>
      <p:sp>
        <p:nvSpPr>
          <p:cNvPr id="403" name="Google Shape;403;g3bf1359adc4_0_54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4827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Don’t forget to add the arguments in the alarm() function call!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4" name="Google Shape;404;g3bf1359adc4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3bf1359adc4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300" y="2695763"/>
            <a:ext cx="71437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3bf1359adc4_0_54"/>
          <p:cNvSpPr/>
          <p:nvPr/>
        </p:nvSpPr>
        <p:spPr>
          <a:xfrm>
            <a:off x="2673300" y="2964500"/>
            <a:ext cx="1369800" cy="294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c8adb2d326_0_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#12 Activity</a:t>
            </a:r>
            <a:endParaRPr/>
          </a:p>
        </p:txBody>
      </p:sp>
      <p:sp>
        <p:nvSpPr>
          <p:cNvPr id="412" name="Google Shape;412;g3c8adb2d326_0_166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6372300" cy="3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Place CodeBot on a flat stable surface.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Run the code.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console panel if you want to see the “Alarm!” and differences printed.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Jiggle the ‘bot a little bit to set off the alarm.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Try different movements, like up/down, left/right and forward/backward.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Adjust the values for SENS and DELAY until you get the alarm just the way you want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3" name="Google Shape;413;g3c8adb2d326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ab35a42d29_0_114"/>
          <p:cNvSpPr txBox="1">
            <a:spLocks noGrp="1"/>
          </p:cNvSpPr>
          <p:nvPr>
            <p:ph type="title"/>
          </p:nvPr>
        </p:nvSpPr>
        <p:spPr>
          <a:xfrm>
            <a:off x="404725" y="513150"/>
            <a:ext cx="8141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- medium</a:t>
            </a:r>
            <a:endParaRPr/>
          </a:p>
        </p:txBody>
      </p:sp>
      <p:sp>
        <p:nvSpPr>
          <p:cNvPr id="419" name="Google Shape;419;g3ab35a42d29_0_114"/>
          <p:cNvSpPr txBox="1">
            <a:spLocks noGrp="1"/>
          </p:cNvSpPr>
          <p:nvPr>
            <p:ph type="body" idx="1"/>
          </p:nvPr>
        </p:nvSpPr>
        <p:spPr>
          <a:xfrm>
            <a:off x="404725" y="1033452"/>
            <a:ext cx="5667900" cy="3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Fall Detector: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Use the accelerometer to detect if your ‘bot is falling. Make CodeBot “scream” when it falls.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CLUE: When you are in a free-fall (or outer space), it is nearly zero-g in all 3-axes.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0" name="Google Shape;420;g3ab35a42d29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2000" y="790981"/>
            <a:ext cx="2859600" cy="203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f70a3ec4e_0_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#8: Accelerometer</a:t>
            </a:r>
            <a:endParaRPr/>
          </a:p>
        </p:txBody>
      </p:sp>
      <p:sp>
        <p:nvSpPr>
          <p:cNvPr id="89" name="Google Shape;89;g37f70a3ec4e_0_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2445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has an accelerometer, which is the tiny chip shown in the image.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can detect impacts with other objects, changes in motion, and orientation.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accelerometer measures the force of acceleration in 3 directions: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X (side to side)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 (front to back)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Z  (up and down)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7f70a3ec4e_0_24" title="acce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592" y="959275"/>
            <a:ext cx="2343250" cy="19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c8adb2d326_0_190"/>
          <p:cNvSpPr txBox="1">
            <a:spLocks noGrp="1"/>
          </p:cNvSpPr>
          <p:nvPr>
            <p:ph type="title"/>
          </p:nvPr>
        </p:nvSpPr>
        <p:spPr>
          <a:xfrm>
            <a:off x="404725" y="513150"/>
            <a:ext cx="8141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– spicy</a:t>
            </a:r>
            <a:endParaRPr/>
          </a:p>
        </p:txBody>
      </p:sp>
      <p:sp>
        <p:nvSpPr>
          <p:cNvPr id="426" name="Google Shape;426;g3c8adb2d326_0_190"/>
          <p:cNvSpPr txBox="1">
            <a:spLocks noGrp="1"/>
          </p:cNvSpPr>
          <p:nvPr>
            <p:ph type="body" idx="1"/>
          </p:nvPr>
        </p:nvSpPr>
        <p:spPr>
          <a:xfrm>
            <a:off x="404725" y="1033452"/>
            <a:ext cx="5667900" cy="3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Bump-Bot: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Move forward until you detect an impact. Then rotate a random amount and go again!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 graceful… but fun!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7" name="Google Shape;427;g3c8adb2d326_0_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2000" y="790981"/>
            <a:ext cx="2859600" cy="203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3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9: All Systems Go! </a:t>
            </a:r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7613400" cy="4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You’ve examined many of your bot’s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subsystems: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Battery health will no longer be a </a:t>
            </a:r>
            <a:br>
              <a:rPr lang="en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mystery to you.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 can sense if things are starting to heat up… or get chilly.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Your code can behave differently based on orientation.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And respond instantly to even the slightest movement.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4" name="Google Shape;434;p13" title="BotPcbCo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694" y="959275"/>
            <a:ext cx="3358206" cy="153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bf1359adc4_0_65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9: All Systems Go! </a:t>
            </a:r>
            <a:endParaRPr/>
          </a:p>
        </p:txBody>
      </p:sp>
      <p:sp>
        <p:nvSpPr>
          <p:cNvPr id="440" name="Google Shape;440;g3bf1359adc4_0_65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7613400" cy="4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already use this kind of code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daily!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Your phone tracks and displays its</a:t>
            </a:r>
            <a:br>
              <a:rPr lang="en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battery usage.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Electronic thermostats control temperature in most buildings.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Accelerometers are used in everything from smart-watches to game-controllers.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Now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you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are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in the game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 Code On!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1" name="Google Shape;441;g3bf1359adc4_0_65" title="BotPcbCo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200" y="959274"/>
            <a:ext cx="3570700" cy="15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c8adb2d326_0_196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447" name="Google Shape;447;g3c8adb2d326_0_196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9 Lesson 3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everyday items do you use that might have an accelerometer? How is the accelerometer used?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Think back to when you first started programming. How have you changed as a programmer?</a:t>
            </a:r>
            <a:endParaRPr/>
          </a:p>
        </p:txBody>
      </p:sp>
      <p:pic>
        <p:nvPicPr>
          <p:cNvPr id="448" name="Google Shape;448;g3c8adb2d326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c90de29fee_0_1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#8: Accelerometer</a:t>
            </a:r>
            <a:endParaRPr/>
          </a:p>
        </p:txBody>
      </p:sp>
      <p:sp>
        <p:nvSpPr>
          <p:cNvPr id="96" name="Google Shape;96;g3c90de29fee_0_13"/>
          <p:cNvSpPr txBox="1">
            <a:spLocks noGrp="1"/>
          </p:cNvSpPr>
          <p:nvPr>
            <p:ph type="body" idx="1"/>
          </p:nvPr>
        </p:nvSpPr>
        <p:spPr>
          <a:xfrm>
            <a:off x="311699" y="869975"/>
            <a:ext cx="8520599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The CodeBot accelerometer is a MEMS accelerometer.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MEMS stands for “Micro-Electro-Mechanical System”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Inside this little chip are tiny silicon structures that really move!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And, of course, electronic components to sense them.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c90de29fee_0_13" title="acce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150" y="2615550"/>
            <a:ext cx="2691426" cy="22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90de29fee_0_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#8: Accelerometer</a:t>
            </a:r>
            <a:endParaRPr/>
          </a:p>
        </p:txBody>
      </p:sp>
      <p:sp>
        <p:nvSpPr>
          <p:cNvPr id="103" name="Google Shape;103;g3c90de29fee_0_1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3306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botcore library includes functions that let you access data from the accelerometer.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Two of the functions are: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nsolas"/>
              <a:buChar char="○"/>
            </a:pPr>
            <a:r>
              <a:rPr lang="en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accel.dump_axes()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function prints the 3-axis values to the console.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nsolas"/>
              <a:buChar char="○"/>
            </a:pPr>
            <a:r>
              <a:rPr lang="en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accel.read()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function reads the current axis values and returns a tuple of integers.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integers range from -32767 to +32768.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top and bottom values represent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2g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 (gravity)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g3c90de29fee_0_19" title="acce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000" y="959275"/>
            <a:ext cx="1939850" cy="16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c90de29fee_0_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#8: Accelerometer</a:t>
            </a:r>
            <a:endParaRPr/>
          </a:p>
        </p:txBody>
      </p:sp>
      <p:sp>
        <p:nvSpPr>
          <p:cNvPr id="110" name="Google Shape;110;g3c90de29fee_0_1"/>
          <p:cNvSpPr txBox="1">
            <a:spLocks noGrp="1"/>
          </p:cNvSpPr>
          <p:nvPr>
            <p:ph type="body" idx="1"/>
          </p:nvPr>
        </p:nvSpPr>
        <p:spPr>
          <a:xfrm>
            <a:off x="311700" y="807220"/>
            <a:ext cx="62445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Pulling some </a:t>
            </a:r>
            <a:r>
              <a:rPr lang="en" b="1" i="1" dirty="0">
                <a:latin typeface="Proxima Nova"/>
                <a:ea typeface="Proxima Nova"/>
                <a:cs typeface="Proxima Nova"/>
                <a:sym typeface="Proxima Nova"/>
              </a:rPr>
              <a:t>g’s!</a:t>
            </a:r>
            <a:endParaRPr b="1" i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Let’s talk about gravity.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Let’s use the image as an example.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If the circuit board is positioned flat (horizontal) and motionless on Earth, it will have </a:t>
            </a:r>
            <a:r>
              <a:rPr lang="en" b="1" i="1" dirty="0">
                <a:latin typeface="Proxima Nova"/>
                <a:ea typeface="Proxima Nova"/>
                <a:cs typeface="Proxima Nova"/>
                <a:sym typeface="Proxima Nova"/>
              </a:rPr>
              <a:t>1g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pulling down in the 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-Z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direction.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 physics, the letter 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g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means Earth’s gravitational acceleration, which is approximately 9.8m/s².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1" name="Google Shape;111;g3c90de29fee_0_1" title="acce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592" y="959275"/>
            <a:ext cx="2343250" cy="19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90de29fee_0_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#8: Accelerometer</a:t>
            </a:r>
            <a:endParaRPr/>
          </a:p>
        </p:txBody>
      </p:sp>
      <p:sp>
        <p:nvSpPr>
          <p:cNvPr id="117" name="Google Shape;117;g3c90de29fee_0_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6171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 if the circuit board is positioned flat (horizontal) and motionless, you would expect the accelerometer to give these measurements: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X =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0g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(pointed toward the horizon, no acceleration)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 =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0g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(same as x, no acceleration)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Z =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-1g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(Earth’s gravity pulling straight down, opposite the +Z direction)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g3c90de29fee_0_7" title="acce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674" y="959275"/>
            <a:ext cx="2011174" cy="16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2468</Words>
  <Application>Microsoft Office PowerPoint</Application>
  <PresentationFormat>On-screen Show (16:9)</PresentationFormat>
  <Paragraphs>282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Raleway</vt:lpstr>
      <vt:lpstr>Proxima Nova</vt:lpstr>
      <vt:lpstr>Calibri</vt:lpstr>
      <vt:lpstr>Consolas</vt:lpstr>
      <vt:lpstr>Montserrat</vt:lpstr>
      <vt:lpstr>Plum</vt:lpstr>
      <vt:lpstr>All Systems Go!</vt:lpstr>
      <vt:lpstr>Pre-Mission Warm-Up</vt:lpstr>
      <vt:lpstr>Mission 9: All Systems Go!</vt:lpstr>
      <vt:lpstr>Mission 9: All Systems Go!</vt:lpstr>
      <vt:lpstr>Objective #8: Accelerometer</vt:lpstr>
      <vt:lpstr>Objective #8: Accelerometer</vt:lpstr>
      <vt:lpstr>Objective #8: Accelerometer</vt:lpstr>
      <vt:lpstr>Objective #8: Accelerometer</vt:lpstr>
      <vt:lpstr>Objective #8: Accelerometer</vt:lpstr>
      <vt:lpstr>Objective #8: Accelerometer</vt:lpstr>
      <vt:lpstr>Objective #8 Activity</vt:lpstr>
      <vt:lpstr>Objective #8 Activity</vt:lpstr>
      <vt:lpstr>Objective #8 Activity Code</vt:lpstr>
      <vt:lpstr>Objective #8 Activity</vt:lpstr>
      <vt:lpstr>Objective #9: Reach for the Stars</vt:lpstr>
      <vt:lpstr>Objective #9: Reach for the Stars</vt:lpstr>
      <vt:lpstr>Objective #9: Reach for the Stars</vt:lpstr>
      <vt:lpstr>Objective #9: Reach for the Stars</vt:lpstr>
      <vt:lpstr>Objective #9 Activity</vt:lpstr>
      <vt:lpstr>Objective #9 Activity</vt:lpstr>
      <vt:lpstr>Objective #9 Activity</vt:lpstr>
      <vt:lpstr>Objective #9 Activity</vt:lpstr>
      <vt:lpstr>Objective #9 Activity</vt:lpstr>
      <vt:lpstr>Objective #9 Activity</vt:lpstr>
      <vt:lpstr>Objective #10: Upgrade!</vt:lpstr>
      <vt:lpstr>Objective #10: Upgrade!</vt:lpstr>
      <vt:lpstr>Objective #10: Face Skyward Algorithm</vt:lpstr>
      <vt:lpstr>Objective #10 Activity</vt:lpstr>
      <vt:lpstr>Objective #10 Activity</vt:lpstr>
      <vt:lpstr>Objective #10 Activity Code</vt:lpstr>
      <vt:lpstr>Objective #10 Activity</vt:lpstr>
      <vt:lpstr>Mission quiz</vt:lpstr>
      <vt:lpstr>Objective #11 Guard Bot</vt:lpstr>
      <vt:lpstr>Objective #11 Guard Bot Algorithm</vt:lpstr>
      <vt:lpstr>Objective #11 Guard Bot Algorithm</vt:lpstr>
      <vt:lpstr>Objective #11 Guard Bot Algorithm</vt:lpstr>
      <vt:lpstr>Objective #11 Guard Bot Algorithm</vt:lpstr>
      <vt:lpstr>Objective #11 Guard Bot Algorithm</vt:lpstr>
      <vt:lpstr>Objective #11 Activity</vt:lpstr>
      <vt:lpstr>Objective #11 Activity</vt:lpstr>
      <vt:lpstr>Objective #11 Activity</vt:lpstr>
      <vt:lpstr>Objective #11 Activity</vt:lpstr>
      <vt:lpstr>Objective #12 Guard Bot 2: Guard Harder</vt:lpstr>
      <vt:lpstr>Objective #12 Activity</vt:lpstr>
      <vt:lpstr>Objective #12 Activity</vt:lpstr>
      <vt:lpstr>Objective #12 Activity</vt:lpstr>
      <vt:lpstr>Objective #12 Activity</vt:lpstr>
      <vt:lpstr>Objective #12 Activity</vt:lpstr>
      <vt:lpstr>Extension - medium</vt:lpstr>
      <vt:lpstr>Extension – spicy</vt:lpstr>
      <vt:lpstr>Post-Mission 9: All Systems Go! </vt:lpstr>
      <vt:lpstr>Post-Mission 9: All Systems Go! 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2026-02-23T00:58:42Z</dcterms:modified>
</cp:coreProperties>
</file>